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8" r:id="rId3"/>
    <p:sldId id="257" r:id="rId4"/>
    <p:sldId id="259" r:id="rId5"/>
    <p:sldId id="286" r:id="rId6"/>
    <p:sldId id="304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301" r:id="rId20"/>
    <p:sldId id="302" r:id="rId21"/>
    <p:sldId id="303" r:id="rId22"/>
    <p:sldId id="29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C0ADA4-73DA-47AC-8643-99315DCFC15E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1A4BEF-1D5B-4F04-8365-1155B329CE7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751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ADA4-73DA-47AC-8643-99315DCFC15E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4BEF-1D5B-4F04-8365-1155B329C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990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ADA4-73DA-47AC-8643-99315DCFC15E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4BEF-1D5B-4F04-8365-1155B329C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613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ADA4-73DA-47AC-8643-99315DCFC15E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4BEF-1D5B-4F04-8365-1155B329C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679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ADA4-73DA-47AC-8643-99315DCFC15E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4BEF-1D5B-4F04-8365-1155B329CE74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13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ADA4-73DA-47AC-8643-99315DCFC15E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4BEF-1D5B-4F04-8365-1155B329C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570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ADA4-73DA-47AC-8643-99315DCFC15E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4BEF-1D5B-4F04-8365-1155B329C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537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ADA4-73DA-47AC-8643-99315DCFC15E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4BEF-1D5B-4F04-8365-1155B329C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460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ADA4-73DA-47AC-8643-99315DCFC15E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4BEF-1D5B-4F04-8365-1155B329C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94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ADA4-73DA-47AC-8643-99315DCFC15E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4BEF-1D5B-4F04-8365-1155B329C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080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ADA4-73DA-47AC-8643-99315DCFC15E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4BEF-1D5B-4F04-8365-1155B329C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760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AC0ADA4-73DA-47AC-8643-99315DCFC15E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91A4BEF-1D5B-4F04-8365-1155B329C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12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77F9FF-A64B-6710-6F79-75DEB194F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V="1">
            <a:off x="1524000" y="3509962"/>
            <a:ext cx="9144000" cy="30465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91549B3C-AC39-445C-603F-79FC844B4BE9}"/>
              </a:ext>
            </a:extLst>
          </p:cNvPr>
          <p:cNvGrpSpPr/>
          <p:nvPr/>
        </p:nvGrpSpPr>
        <p:grpSpPr>
          <a:xfrm>
            <a:off x="397163" y="7433"/>
            <a:ext cx="11240655" cy="6850567"/>
            <a:chOff x="397163" y="-69812"/>
            <a:chExt cx="11240655" cy="6850567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F54442ED-72B6-3B31-30EC-C1CCDD323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6982" y="-69812"/>
              <a:ext cx="10270836" cy="685056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F947D84-0B0D-A27B-EF97-10699EFFAC3C}"/>
                </a:ext>
              </a:extLst>
            </p:cNvPr>
            <p:cNvSpPr txBox="1"/>
            <p:nvPr/>
          </p:nvSpPr>
          <p:spPr>
            <a:xfrm>
              <a:off x="397163" y="40448"/>
              <a:ext cx="665019" cy="6740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800" b="1" dirty="0">
                  <a:solidFill>
                    <a:schemeClr val="accent1">
                      <a:lumMod val="50000"/>
                    </a:schemeClr>
                  </a:solidFill>
                </a:rPr>
                <a:t>ВЕЛИКДЕНЬ</a:t>
              </a:r>
              <a:endParaRPr lang="ru-RU" sz="4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779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C2D5B3-116C-1FA1-C6A5-46983A4F3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09" y="2553746"/>
            <a:ext cx="6040582" cy="37822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AA96EE-DD92-1FAB-3A2D-BAAC538D0FEA}"/>
              </a:ext>
            </a:extLst>
          </p:cNvPr>
          <p:cNvSpPr txBox="1"/>
          <p:nvPr/>
        </p:nvSpPr>
        <p:spPr>
          <a:xfrm>
            <a:off x="277091" y="521962"/>
            <a:ext cx="60405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  <a:buNone/>
            </a:pPr>
            <a:r>
              <a:rPr lang="uk-UA" sz="2400" kern="1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Сіль, як накопичувач благословенної енергії, яка передаватиметься до людей з додаванням її до їжі. </a:t>
            </a:r>
            <a:endParaRPr lang="ru-RU" sz="2400" kern="10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55FD998-5B22-72DE-A0D0-C81C29418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"/>
          <a:stretch>
            <a:fillRect/>
          </a:stretch>
        </p:blipFill>
        <p:spPr>
          <a:xfrm>
            <a:off x="6954982" y="1417614"/>
            <a:ext cx="4802909" cy="51894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F542034-9F1F-C61C-9D27-3AF9DF420423}"/>
              </a:ext>
            </a:extLst>
          </p:cNvPr>
          <p:cNvSpPr txBox="1"/>
          <p:nvPr/>
        </p:nvSpPr>
        <p:spPr>
          <a:xfrm>
            <a:off x="6853383" y="374181"/>
            <a:ext cx="52185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М’ясні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вироби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, як знак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завершення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Великого посту та символ достатку. </a:t>
            </a:r>
          </a:p>
        </p:txBody>
      </p:sp>
    </p:spTree>
    <p:extLst>
      <p:ext uri="{BB962C8B-B14F-4D97-AF65-F5344CB8AC3E}">
        <p14:creationId xmlns:p14="http://schemas.microsoft.com/office/powerpoint/2010/main" val="158462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90FDB4-9E93-42B6-F830-FB9A36EE7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10"/>
          <a:stretch>
            <a:fillRect/>
          </a:stretch>
        </p:blipFill>
        <p:spPr>
          <a:xfrm>
            <a:off x="4027057" y="738909"/>
            <a:ext cx="7989453" cy="48160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35D170-057B-DF83-9F32-0E14A5021AB3}"/>
              </a:ext>
            </a:extLst>
          </p:cNvPr>
          <p:cNvSpPr txBox="1"/>
          <p:nvPr/>
        </p:nvSpPr>
        <p:spPr>
          <a:xfrm>
            <a:off x="267856" y="198965"/>
            <a:ext cx="368531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300" dirty="0" err="1">
                <a:solidFill>
                  <a:schemeClr val="accent4">
                    <a:lumMod val="50000"/>
                  </a:schemeClr>
                </a:solidFill>
              </a:rPr>
              <a:t>Потім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accent4">
                    <a:lumMod val="50000"/>
                  </a:schemeClr>
                </a:solidFill>
              </a:rPr>
              <a:t>приносять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accent4">
                    <a:lumMod val="50000"/>
                  </a:schemeClr>
                </a:solidFill>
              </a:rPr>
              <a:t>кошик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</a:rPr>
              <a:t> з </a:t>
            </a:r>
            <a:r>
              <a:rPr lang="ru-RU" sz="2300" dirty="0" err="1">
                <a:solidFill>
                  <a:schemeClr val="accent4">
                    <a:lumMod val="50000"/>
                  </a:schemeClr>
                </a:solidFill>
              </a:rPr>
              <a:t>освяченими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</a:rPr>
              <a:t> продуктами </a:t>
            </a:r>
            <a:r>
              <a:rPr lang="ru-RU" sz="2300" dirty="0" err="1">
                <a:solidFill>
                  <a:schemeClr val="accent4">
                    <a:lumMod val="50000"/>
                  </a:schemeClr>
                </a:solidFill>
              </a:rPr>
              <a:t>додому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</a:rPr>
              <a:t> і </a:t>
            </a:r>
            <a:r>
              <a:rPr lang="ru-RU" sz="2300" dirty="0" err="1">
                <a:solidFill>
                  <a:schemeClr val="accent4">
                    <a:lumMod val="50000"/>
                  </a:schemeClr>
                </a:solidFill>
              </a:rPr>
              <a:t>сідають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accent4">
                    <a:lumMod val="50000"/>
                  </a:schemeClr>
                </a:solidFill>
              </a:rPr>
              <a:t>снідати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accent4">
                    <a:lumMod val="50000"/>
                  </a:schemeClr>
                </a:solidFill>
              </a:rPr>
              <a:t>усією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accent4">
                    <a:lumMod val="50000"/>
                  </a:schemeClr>
                </a:solidFill>
              </a:rPr>
              <a:t>сім’єю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</a:rPr>
              <a:t>. Трапеза </a:t>
            </a:r>
            <a:r>
              <a:rPr lang="ru-RU" sz="2300" dirty="0" err="1">
                <a:solidFill>
                  <a:schemeClr val="accent4">
                    <a:lumMod val="50000"/>
                  </a:schemeClr>
                </a:solidFill>
              </a:rPr>
              <a:t>починаєть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accent4">
                    <a:lumMod val="50000"/>
                  </a:schemeClr>
                </a:solidFill>
              </a:rPr>
              <a:t>із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accent4">
                    <a:lumMod val="50000"/>
                  </a:schemeClr>
                </a:solidFill>
              </a:rPr>
              <a:t>гри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</a:rPr>
              <a:t> в </a:t>
            </a:r>
            <a:r>
              <a:rPr lang="ru-RU" sz="2300" b="1" dirty="0">
                <a:solidFill>
                  <a:schemeClr val="accent4">
                    <a:lumMod val="50000"/>
                  </a:schemeClr>
                </a:solidFill>
              </a:rPr>
              <a:t>"битки".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</a:rPr>
              <a:t>Люди </a:t>
            </a:r>
            <a:r>
              <a:rPr lang="ru-RU" sz="2300" dirty="0" err="1">
                <a:solidFill>
                  <a:schemeClr val="accent4">
                    <a:lumMod val="50000"/>
                  </a:schemeClr>
                </a:solidFill>
              </a:rPr>
              <a:t>б’ються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accent4">
                    <a:lumMod val="50000"/>
                  </a:schemeClr>
                </a:solidFill>
              </a:rPr>
              <a:t>пофарбованими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accent4">
                    <a:lumMod val="50000"/>
                  </a:schemeClr>
                </a:solidFill>
              </a:rPr>
              <a:t>яйцями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300" dirty="0" err="1">
                <a:solidFill>
                  <a:schemeClr val="accent4">
                    <a:lumMod val="50000"/>
                  </a:schemeClr>
                </a:solidFill>
              </a:rPr>
              <a:t>перевіряючи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accent4">
                    <a:lumMod val="50000"/>
                  </a:schemeClr>
                </a:solidFill>
              </a:rPr>
              <a:t>крашанки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</a:rPr>
              <a:t> на </a:t>
            </a:r>
            <a:r>
              <a:rPr lang="ru-RU" sz="2300" dirty="0" err="1">
                <a:solidFill>
                  <a:schemeClr val="accent4">
                    <a:lumMod val="50000"/>
                  </a:schemeClr>
                </a:solidFill>
              </a:rPr>
              <a:t>міцність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sz="2300" dirty="0" err="1">
                <a:solidFill>
                  <a:schemeClr val="accent4">
                    <a:lumMod val="50000"/>
                  </a:schemeClr>
                </a:solidFill>
              </a:rPr>
              <a:t>Чиє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</a:rPr>
              <a:t> яйце </a:t>
            </a:r>
            <a:r>
              <a:rPr lang="ru-RU" sz="2300" dirty="0" err="1">
                <a:solidFill>
                  <a:schemeClr val="accent4">
                    <a:lumMod val="50000"/>
                  </a:schemeClr>
                </a:solidFill>
              </a:rPr>
              <a:t>вціліло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</a:rPr>
              <a:t>, тому буде </a:t>
            </a:r>
            <a:r>
              <a:rPr lang="ru-RU" sz="2300" dirty="0" err="1">
                <a:solidFill>
                  <a:schemeClr val="accent4">
                    <a:lumMod val="50000"/>
                  </a:schemeClr>
                </a:solidFill>
              </a:rPr>
              <a:t>вдача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</a:rPr>
              <a:t> на весь </a:t>
            </a:r>
            <a:r>
              <a:rPr lang="ru-RU" sz="2300" dirty="0" err="1">
                <a:solidFill>
                  <a:schemeClr val="accent4">
                    <a:lumMod val="50000"/>
                  </a:schemeClr>
                </a:solidFill>
              </a:rPr>
              <a:t>рік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</a:rPr>
              <a:t>. Також </a:t>
            </a:r>
            <a:r>
              <a:rPr lang="ru-RU" sz="2300" dirty="0" err="1">
                <a:solidFill>
                  <a:schemeClr val="accent4">
                    <a:lumMod val="50000"/>
                  </a:schemeClr>
                </a:solidFill>
              </a:rPr>
              <a:t>традиція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accent4">
                    <a:lumMod val="50000"/>
                  </a:schemeClr>
                </a:solidFill>
              </a:rPr>
              <a:t>битися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accent4">
                    <a:lumMod val="50000"/>
                  </a:schemeClr>
                </a:solidFill>
              </a:rPr>
              <a:t>яйцями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accent4">
                    <a:lumMod val="50000"/>
                  </a:schemeClr>
                </a:solidFill>
              </a:rPr>
              <a:t>символізує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accent4">
                    <a:lumMod val="50000"/>
                  </a:schemeClr>
                </a:solidFill>
              </a:rPr>
              <a:t>розбиття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accent4">
                    <a:lumMod val="50000"/>
                  </a:schemeClr>
                </a:solidFill>
              </a:rPr>
              <a:t>каменя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accent4">
                    <a:lumMod val="50000"/>
                  </a:schemeClr>
                </a:solidFill>
              </a:rPr>
              <a:t>біля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</a:rPr>
              <a:t> входу в </a:t>
            </a:r>
            <a:r>
              <a:rPr lang="ru-RU" sz="2300" dirty="0" err="1">
                <a:solidFill>
                  <a:schemeClr val="accent4">
                    <a:lumMod val="50000"/>
                  </a:schemeClr>
                </a:solidFill>
              </a:rPr>
              <a:t>печеру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</a:rPr>
              <a:t>, де </a:t>
            </a:r>
            <a:r>
              <a:rPr lang="ru-RU" sz="2300" dirty="0" err="1">
                <a:solidFill>
                  <a:schemeClr val="accent4">
                    <a:lumMod val="50000"/>
                  </a:schemeClr>
                </a:solidFill>
              </a:rPr>
              <a:t>був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accent4">
                    <a:lumMod val="50000"/>
                  </a:schemeClr>
                </a:solidFill>
              </a:rPr>
              <a:t>похований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accent4">
                    <a:lumMod val="50000"/>
                  </a:schemeClr>
                </a:solidFill>
              </a:rPr>
              <a:t>Ісус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</a:rPr>
              <a:t> Христос. </a:t>
            </a:r>
            <a:r>
              <a:rPr lang="ru-RU" sz="2300" dirty="0" err="1">
                <a:solidFill>
                  <a:schemeClr val="accent4">
                    <a:lumMod val="50000"/>
                  </a:schemeClr>
                </a:solidFill>
              </a:rPr>
              <a:t>Існує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</a:rPr>
              <a:t> також </a:t>
            </a:r>
            <a:r>
              <a:rPr lang="ru-RU" sz="2300" b="1" dirty="0" err="1">
                <a:solidFill>
                  <a:schemeClr val="accent4">
                    <a:lumMod val="50000"/>
                  </a:schemeClr>
                </a:solidFill>
              </a:rPr>
              <a:t>Традиція</a:t>
            </a:r>
            <a:r>
              <a:rPr lang="ru-RU" sz="23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300" b="1" dirty="0" err="1">
                <a:solidFill>
                  <a:schemeClr val="accent4">
                    <a:lumMod val="50000"/>
                  </a:schemeClr>
                </a:solidFill>
              </a:rPr>
              <a:t>Першого</a:t>
            </a:r>
            <a:r>
              <a:rPr lang="ru-RU" sz="23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300" b="1" dirty="0" err="1">
                <a:solidFill>
                  <a:schemeClr val="accent4">
                    <a:lumMod val="50000"/>
                  </a:schemeClr>
                </a:solidFill>
              </a:rPr>
              <a:t>яйця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</a:rPr>
              <a:t> ( </a:t>
            </a:r>
            <a:r>
              <a:rPr lang="ru-RU" sz="2300" dirty="0" err="1">
                <a:solidFill>
                  <a:schemeClr val="accent4">
                    <a:lumMod val="50000"/>
                  </a:schemeClr>
                </a:solidFill>
              </a:rPr>
              <a:t>щоб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</a:rPr>
              <a:t> весь </a:t>
            </a:r>
            <a:r>
              <a:rPr lang="ru-RU" sz="2300" dirty="0" err="1">
                <a:solidFill>
                  <a:schemeClr val="accent4">
                    <a:lumMod val="50000"/>
                  </a:schemeClr>
                </a:solidFill>
              </a:rPr>
              <a:t>рік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accent4">
                    <a:lumMod val="50000"/>
                  </a:schemeClr>
                </a:solidFill>
              </a:rPr>
              <a:t>сім’я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ru-RU" sz="2300" dirty="0" err="1">
                <a:solidFill>
                  <a:schemeClr val="accent4">
                    <a:lumMod val="50000"/>
                  </a:schemeClr>
                </a:solidFill>
              </a:rPr>
              <a:t>трималася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</a:rPr>
              <a:t> разом).</a:t>
            </a:r>
          </a:p>
        </p:txBody>
      </p:sp>
    </p:spTree>
    <p:extLst>
      <p:ext uri="{BB962C8B-B14F-4D97-AF65-F5344CB8AC3E}">
        <p14:creationId xmlns:p14="http://schemas.microsoft.com/office/powerpoint/2010/main" val="1045877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A02DCC9-D38D-4EAE-D7CC-74F7FAA58418}"/>
              </a:ext>
            </a:extLst>
          </p:cNvPr>
          <p:cNvSpPr txBox="1"/>
          <p:nvPr/>
        </p:nvSpPr>
        <p:spPr>
          <a:xfrm>
            <a:off x="267855" y="258619"/>
            <a:ext cx="1165629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Також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із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церкви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приносять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додому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і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запалені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свічки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чи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лампадки з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Благодатним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вогнем.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Головна мета: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Принести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цей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символ божественного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світла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у свою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оселю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запалити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від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нього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домашні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лампадки та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свічки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перед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іконами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Вважається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що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цей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вогонь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приносить мир та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благословення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на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цілий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рік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6C7E7F2-FC96-609A-8C61-960DD2283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08" y="2919700"/>
            <a:ext cx="6801510" cy="355499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8F7D555-1D2A-8A83-1A51-3B99D6BE3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180" y="2919700"/>
            <a:ext cx="4413912" cy="355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01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778401-1A88-F0EA-783A-E15952645E09}"/>
              </a:ext>
            </a:extLst>
          </p:cNvPr>
          <p:cNvSpPr txBox="1"/>
          <p:nvPr/>
        </p:nvSpPr>
        <p:spPr>
          <a:xfrm>
            <a:off x="212438" y="272582"/>
            <a:ext cx="120719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50" b="1" dirty="0">
                <a:solidFill>
                  <a:schemeClr val="accent4">
                    <a:lumMod val="50000"/>
                  </a:schemeClr>
                </a:solidFill>
              </a:rPr>
              <a:t>В </a:t>
            </a:r>
            <a:r>
              <a:rPr lang="ru-RU" sz="2150" b="1" dirty="0" err="1">
                <a:solidFill>
                  <a:schemeClr val="accent4">
                    <a:lumMod val="50000"/>
                  </a:schemeClr>
                </a:solidFill>
              </a:rPr>
              <a:t>українській</a:t>
            </a:r>
            <a:r>
              <a:rPr lang="ru-RU" sz="215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150" b="1" dirty="0" err="1">
                <a:solidFill>
                  <a:schemeClr val="accent4">
                    <a:lumMod val="50000"/>
                  </a:schemeClr>
                </a:solidFill>
              </a:rPr>
              <a:t>культурі</a:t>
            </a:r>
            <a:r>
              <a:rPr lang="ru-RU" sz="215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150" b="1" dirty="0" err="1">
                <a:solidFill>
                  <a:schemeClr val="accent4">
                    <a:lumMod val="50000"/>
                  </a:schemeClr>
                </a:solidFill>
              </a:rPr>
              <a:t>існує</a:t>
            </a:r>
            <a:r>
              <a:rPr lang="ru-RU" sz="215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150" b="1" dirty="0" err="1">
                <a:solidFill>
                  <a:schemeClr val="accent4">
                    <a:lumMod val="50000"/>
                  </a:schemeClr>
                </a:solidFill>
              </a:rPr>
              <a:t>кілька</a:t>
            </a:r>
            <a:r>
              <a:rPr lang="ru-RU" sz="215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150" b="1" dirty="0" err="1">
                <a:solidFill>
                  <a:schemeClr val="accent4">
                    <a:lumMod val="50000"/>
                  </a:schemeClr>
                </a:solidFill>
              </a:rPr>
              <a:t>видів</a:t>
            </a:r>
            <a:r>
              <a:rPr lang="ru-RU" sz="215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150" b="1" dirty="0" err="1">
                <a:solidFill>
                  <a:schemeClr val="accent4">
                    <a:lumMod val="50000"/>
                  </a:schemeClr>
                </a:solidFill>
              </a:rPr>
              <a:t>великодніх</a:t>
            </a:r>
            <a:r>
              <a:rPr lang="ru-RU" sz="215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150" b="1" dirty="0" err="1">
                <a:solidFill>
                  <a:schemeClr val="accent4">
                    <a:lumMod val="50000"/>
                  </a:schemeClr>
                </a:solidFill>
              </a:rPr>
              <a:t>яєць</a:t>
            </a:r>
            <a:r>
              <a:rPr lang="ru-RU" sz="2150" b="1" dirty="0">
                <a:solidFill>
                  <a:schemeClr val="accent4">
                    <a:lumMod val="50000"/>
                  </a:schemeClr>
                </a:solidFill>
              </a:rPr>
              <a:t>. Все </a:t>
            </a:r>
            <a:r>
              <a:rPr lang="ru-RU" sz="2150" b="1" dirty="0" err="1">
                <a:solidFill>
                  <a:schemeClr val="accent4">
                    <a:lumMod val="50000"/>
                  </a:schemeClr>
                </a:solidFill>
              </a:rPr>
              <a:t>залежить</a:t>
            </a:r>
            <a:r>
              <a:rPr lang="ru-RU" sz="2150" b="1" dirty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ru-RU" sz="2150" b="1" dirty="0" err="1">
                <a:solidFill>
                  <a:schemeClr val="accent4">
                    <a:lumMod val="50000"/>
                  </a:schemeClr>
                </a:solidFill>
              </a:rPr>
              <a:t>від</a:t>
            </a:r>
            <a:r>
              <a:rPr lang="ru-RU" sz="215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150" b="1" dirty="0" err="1">
                <a:solidFill>
                  <a:schemeClr val="accent4">
                    <a:lumMod val="50000"/>
                  </a:schemeClr>
                </a:solidFill>
              </a:rPr>
              <a:t>техніки</a:t>
            </a:r>
            <a:r>
              <a:rPr lang="ru-RU" sz="215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150" b="1" dirty="0" err="1">
                <a:solidFill>
                  <a:schemeClr val="accent4">
                    <a:lumMod val="50000"/>
                  </a:schemeClr>
                </a:solidFill>
              </a:rPr>
              <a:t>виконання</a:t>
            </a:r>
            <a:r>
              <a:rPr lang="ru-RU" sz="2150" b="1" dirty="0">
                <a:solidFill>
                  <a:schemeClr val="accent4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A34562-3339-DA48-E405-2421AC0A5158}"/>
              </a:ext>
            </a:extLst>
          </p:cNvPr>
          <p:cNvSpPr txBox="1"/>
          <p:nvPr/>
        </p:nvSpPr>
        <p:spPr>
          <a:xfrm>
            <a:off x="212438" y="919218"/>
            <a:ext cx="59851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1.	</a:t>
            </a:r>
            <a:r>
              <a:rPr lang="ru-RU" b="1" dirty="0" err="1">
                <a:solidFill>
                  <a:schemeClr val="accent2"/>
                </a:solidFill>
              </a:rPr>
              <a:t>Крашанки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— однотонно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пофарбовані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яйця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Найтрадиційніший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колір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—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червоний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що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символізує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кров Христа та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радість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Воскресіння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Фарбують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цибулинням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3CE5B4E-CB28-08A7-A142-248B149A3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8" y="2516807"/>
            <a:ext cx="5735780" cy="4174740"/>
          </a:xfrm>
          <a:prstGeom prst="ellipse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ABCF07-6B4B-EA59-BE80-8641BA57A638}"/>
              </a:ext>
            </a:extLst>
          </p:cNvPr>
          <p:cNvSpPr txBox="1"/>
          <p:nvPr/>
        </p:nvSpPr>
        <p:spPr>
          <a:xfrm>
            <a:off x="6248401" y="919217"/>
            <a:ext cx="573116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2.	</a:t>
            </a:r>
            <a:r>
              <a:rPr lang="ru-RU" b="1" dirty="0" err="1">
                <a:solidFill>
                  <a:schemeClr val="accent2"/>
                </a:solidFill>
              </a:rPr>
              <a:t>Крапанки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— на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шкарлупу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наносять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краплі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воску, а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потім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занурюють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у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фарбу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Після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зняття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воску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виходять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кольорові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цятки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Усі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фарби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раніше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були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тільки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натуральними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. Куркума, синя капуста, зелень, буряк…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4FB5380-FE4B-7B31-77F1-123B673C3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4" t="19954" r="12308" b="6170"/>
          <a:stretch>
            <a:fillRect/>
          </a:stretch>
        </p:blipFill>
        <p:spPr>
          <a:xfrm>
            <a:off x="5948218" y="2612293"/>
            <a:ext cx="6054841" cy="389866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51495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02D33A-62FF-361C-4CCA-6713A135981F}"/>
              </a:ext>
            </a:extLst>
          </p:cNvPr>
          <p:cNvSpPr txBox="1"/>
          <p:nvPr/>
        </p:nvSpPr>
        <p:spPr>
          <a:xfrm>
            <a:off x="341746" y="429644"/>
            <a:ext cx="55787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3.	</a:t>
            </a:r>
            <a:r>
              <a:rPr lang="ru-RU" b="1" dirty="0" err="1">
                <a:solidFill>
                  <a:srgbClr val="FF9900"/>
                </a:solidFill>
              </a:rPr>
              <a:t>Дряпанки</a:t>
            </a:r>
            <a:r>
              <a:rPr lang="ru-RU" b="1" dirty="0">
                <a:solidFill>
                  <a:srgbClr val="FF9900"/>
                </a:solidFill>
              </a:rPr>
              <a:t> (</a:t>
            </a:r>
            <a:r>
              <a:rPr lang="ru-RU" b="1" dirty="0" err="1">
                <a:solidFill>
                  <a:srgbClr val="FF9900"/>
                </a:solidFill>
              </a:rPr>
              <a:t>шкрабанки</a:t>
            </a:r>
            <a:r>
              <a:rPr lang="ru-RU" b="1" dirty="0">
                <a:solidFill>
                  <a:srgbClr val="FF9900"/>
                </a:solidFill>
              </a:rPr>
              <a:t>)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— на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пофарбованому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темною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фарбою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яйці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голкою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або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чимось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гострим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вишкрябують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тонкий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візерунок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6D914E4-32C0-CD14-5927-1083F6ADA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1998519"/>
            <a:ext cx="5994400" cy="4272972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ED22EE-8F54-A9F1-EF9D-362926698954}"/>
              </a:ext>
            </a:extLst>
          </p:cNvPr>
          <p:cNvSpPr txBox="1"/>
          <p:nvPr/>
        </p:nvSpPr>
        <p:spPr>
          <a:xfrm>
            <a:off x="5920509" y="429644"/>
            <a:ext cx="59297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4.	</a:t>
            </a:r>
            <a:r>
              <a:rPr lang="ru-RU" b="1" dirty="0" err="1">
                <a:solidFill>
                  <a:srgbClr val="FF9900"/>
                </a:solidFill>
              </a:rPr>
              <a:t>Мальованки</a:t>
            </a:r>
            <a:r>
              <a:rPr lang="ru-RU" b="1" dirty="0">
                <a:solidFill>
                  <a:srgbClr val="FF9900"/>
                </a:solidFill>
              </a:rPr>
              <a:t>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—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це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особливий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вид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великодніх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яєць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які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розписують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фарбами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за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допомогою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пензлика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DEACFD1-BE9D-50DD-4068-299210F9F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8"/>
          <a:stretch>
            <a:fillRect/>
          </a:stretch>
        </p:blipFill>
        <p:spPr>
          <a:xfrm>
            <a:off x="6197601" y="1921164"/>
            <a:ext cx="5791199" cy="450719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61821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7D59A69-6A5A-79D9-0357-23870ADA4A56}"/>
              </a:ext>
            </a:extLst>
          </p:cNvPr>
          <p:cNvSpPr txBox="1"/>
          <p:nvPr/>
        </p:nvSpPr>
        <p:spPr>
          <a:xfrm>
            <a:off x="5366326" y="355753"/>
            <a:ext cx="64746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5.</a:t>
            </a:r>
            <a:r>
              <a:rPr lang="ru-RU" b="1" dirty="0"/>
              <a:t>	</a:t>
            </a:r>
            <a:r>
              <a:rPr lang="ru-RU" b="1" dirty="0">
                <a:solidFill>
                  <a:srgbClr val="FF9900"/>
                </a:solidFill>
              </a:rPr>
              <a:t>Писанки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—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яйця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розписані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складними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орнаментами за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допомогою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воску та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спеціального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інструмента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(писачка).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Кожен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візерунок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має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магічне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значення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801A00-B48A-973A-2C3E-CF547FBAC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4" t="6535" r="14773" b="3975"/>
          <a:stretch>
            <a:fillRect/>
          </a:stretch>
        </p:blipFill>
        <p:spPr>
          <a:xfrm>
            <a:off x="262640" y="267855"/>
            <a:ext cx="4993970" cy="63176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4974DE7-9796-F83A-B6CB-405CDC113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325" y="1540163"/>
            <a:ext cx="6474691" cy="481091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75892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64A467-42D2-D00F-09E6-722D90BDE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847" y="267855"/>
            <a:ext cx="5902305" cy="632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11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CB1CE9-80D2-26DF-6BC0-3E7504DB3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890" y="328180"/>
            <a:ext cx="6954220" cy="62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18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D3767EC-1B55-C773-A49E-2278C31325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419" y="2057400"/>
            <a:ext cx="3621825" cy="40386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BAEA45-38A4-D882-4F19-FEA93E1DB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46" y="225941"/>
            <a:ext cx="5768964" cy="64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15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B0736EC-1988-89BB-F2E7-D667D1BDC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56" y="221673"/>
            <a:ext cx="5939308" cy="637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49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976BCB-89D5-2F91-B3E8-B06DE8013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3" y="210127"/>
            <a:ext cx="5615709" cy="6437745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Великдень</a:t>
            </a:r>
            <a:r>
              <a:rPr lang="uk-UA" dirty="0"/>
              <a:t> або Пасха</a:t>
            </a:r>
            <a:r>
              <a:rPr lang="ru-RU" dirty="0"/>
              <a:t> — </a:t>
            </a:r>
            <a:r>
              <a:rPr lang="uk-UA" dirty="0"/>
              <a:t>це свято воскресіння Ісуса Хреста.</a:t>
            </a:r>
            <a:br>
              <a:rPr lang="ru-RU" dirty="0"/>
            </a:br>
            <a:r>
              <a:rPr lang="ru-RU" dirty="0" err="1"/>
              <a:t>Великдень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час, коли </a:t>
            </a:r>
            <a:r>
              <a:rPr lang="ru-RU" dirty="0" err="1"/>
              <a:t>збираються</a:t>
            </a:r>
            <a:r>
              <a:rPr lang="ru-RU" dirty="0"/>
              <a:t> разом за одним столом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покоління</a:t>
            </a:r>
            <a:r>
              <a:rPr lang="ru-RU" dirty="0"/>
              <a:t>, </a:t>
            </a:r>
            <a:r>
              <a:rPr lang="ru-RU" dirty="0" err="1"/>
              <a:t>зберігаючи</a:t>
            </a:r>
            <a:r>
              <a:rPr lang="ru-RU" dirty="0"/>
              <a:t> </a:t>
            </a:r>
            <a:r>
              <a:rPr lang="ru-RU" dirty="0" err="1"/>
              <a:t>звичаї</a:t>
            </a:r>
            <a:r>
              <a:rPr lang="ru-RU" dirty="0"/>
              <a:t> </a:t>
            </a:r>
            <a:r>
              <a:rPr lang="uk-UA" dirty="0"/>
              <a:t>своїх </a:t>
            </a:r>
            <a:r>
              <a:rPr lang="ru-RU" dirty="0" err="1"/>
              <a:t>предків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6EE461-85C9-C777-C83A-0DB23B4B6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382" y="1715654"/>
            <a:ext cx="5698836" cy="380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48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FB1307-C949-F9ED-2CF3-F3BB6EDB3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782" y="227404"/>
            <a:ext cx="5551055" cy="640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75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E4C3BB-80AE-8C1B-01E5-7C0C9FAA1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317" y="222623"/>
            <a:ext cx="5558283" cy="641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19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584A2D-D8DD-AB36-1669-81AC4B958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974" y="233218"/>
            <a:ext cx="7563979" cy="639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60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04F172-E118-4CA4-6D6C-76227A05F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35" y="257469"/>
            <a:ext cx="4221019" cy="63430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FE187A-DFFB-D0D1-68C2-C6FEF0170689}"/>
              </a:ext>
            </a:extLst>
          </p:cNvPr>
          <p:cNvSpPr txBox="1"/>
          <p:nvPr/>
        </p:nvSpPr>
        <p:spPr>
          <a:xfrm>
            <a:off x="538661" y="360218"/>
            <a:ext cx="5963740" cy="6501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50" dirty="0">
                <a:solidFill>
                  <a:srgbClr val="002060"/>
                </a:solidFill>
              </a:rPr>
              <a:t>Починається святкування Великодня ще за тиждень, із свята Вербної неділі. </a:t>
            </a:r>
            <a:endParaRPr lang="ru-RU" sz="2450" dirty="0">
              <a:solidFill>
                <a:srgbClr val="002060"/>
              </a:solidFill>
            </a:endParaRPr>
          </a:p>
          <a:p>
            <a:r>
              <a:rPr lang="uk-UA" sz="2450" dirty="0">
                <a:solidFill>
                  <a:srgbClr val="002060"/>
                </a:solidFill>
              </a:rPr>
              <a:t>В цей день в</a:t>
            </a:r>
            <a:r>
              <a:rPr lang="ru-RU" sz="2450" dirty="0" err="1">
                <a:solidFill>
                  <a:srgbClr val="002060"/>
                </a:solidFill>
              </a:rPr>
              <a:t>іряни</a:t>
            </a:r>
            <a:r>
              <a:rPr lang="ru-RU" sz="2450" dirty="0">
                <a:solidFill>
                  <a:srgbClr val="002060"/>
                </a:solidFill>
              </a:rPr>
              <a:t> </a:t>
            </a:r>
            <a:r>
              <a:rPr lang="ru-RU" sz="2450" dirty="0" err="1">
                <a:solidFill>
                  <a:srgbClr val="002060"/>
                </a:solidFill>
              </a:rPr>
              <a:t>несуть</a:t>
            </a:r>
            <a:r>
              <a:rPr lang="ru-RU" sz="2450" dirty="0">
                <a:solidFill>
                  <a:srgbClr val="002060"/>
                </a:solidFill>
              </a:rPr>
              <a:t> </a:t>
            </a:r>
            <a:r>
              <a:rPr lang="ru-RU" sz="2450" dirty="0" err="1">
                <a:solidFill>
                  <a:srgbClr val="002060"/>
                </a:solidFill>
              </a:rPr>
              <a:t>гілочки</a:t>
            </a:r>
            <a:r>
              <a:rPr lang="ru-RU" sz="2450" dirty="0">
                <a:solidFill>
                  <a:srgbClr val="002060"/>
                </a:solidFill>
              </a:rPr>
              <a:t> </a:t>
            </a:r>
            <a:r>
              <a:rPr lang="ru-RU" sz="2450" dirty="0" err="1">
                <a:solidFill>
                  <a:srgbClr val="002060"/>
                </a:solidFill>
              </a:rPr>
              <a:t>верби</a:t>
            </a:r>
            <a:r>
              <a:rPr lang="ru-RU" sz="2450" dirty="0">
                <a:solidFill>
                  <a:srgbClr val="002060"/>
                </a:solidFill>
              </a:rPr>
              <a:t> до церкви для </a:t>
            </a:r>
            <a:r>
              <a:rPr lang="ru-RU" sz="2450" dirty="0" err="1">
                <a:solidFill>
                  <a:srgbClr val="002060"/>
                </a:solidFill>
              </a:rPr>
              <a:t>освячення</a:t>
            </a:r>
            <a:r>
              <a:rPr lang="ru-RU" sz="2450" dirty="0">
                <a:solidFill>
                  <a:srgbClr val="002060"/>
                </a:solidFill>
              </a:rPr>
              <a:t>. </a:t>
            </a:r>
            <a:r>
              <a:rPr lang="uk-UA" sz="2450" dirty="0">
                <a:solidFill>
                  <a:srgbClr val="002060"/>
                </a:solidFill>
              </a:rPr>
              <a:t>Потім цими гілочками прийнято </a:t>
            </a:r>
            <a:r>
              <a:rPr lang="ru-RU" sz="2450" dirty="0">
                <a:solidFill>
                  <a:srgbClr val="002060"/>
                </a:solidFill>
              </a:rPr>
              <a:t>легенько </a:t>
            </a:r>
            <a:r>
              <a:rPr lang="ru-RU" sz="2450" dirty="0" err="1">
                <a:solidFill>
                  <a:srgbClr val="002060"/>
                </a:solidFill>
              </a:rPr>
              <a:t>бити</a:t>
            </a:r>
            <a:r>
              <a:rPr lang="ru-RU" sz="2450" dirty="0">
                <a:solidFill>
                  <a:srgbClr val="002060"/>
                </a:solidFill>
              </a:rPr>
              <a:t> один одного, </a:t>
            </a:r>
            <a:r>
              <a:rPr lang="ru-RU" sz="2450" dirty="0" err="1">
                <a:solidFill>
                  <a:srgbClr val="002060"/>
                </a:solidFill>
              </a:rPr>
              <a:t>промовляючи</a:t>
            </a:r>
            <a:r>
              <a:rPr lang="ru-RU" sz="2450" dirty="0">
                <a:solidFill>
                  <a:srgbClr val="002060"/>
                </a:solidFill>
              </a:rPr>
              <a:t>: </a:t>
            </a:r>
            <a:r>
              <a:rPr lang="ru-RU" sz="2450" b="1" dirty="0">
                <a:solidFill>
                  <a:srgbClr val="002060"/>
                </a:solidFill>
              </a:rPr>
              <a:t>«Не я </a:t>
            </a:r>
            <a:r>
              <a:rPr lang="ru-RU" sz="2450" b="1" dirty="0" err="1">
                <a:solidFill>
                  <a:srgbClr val="002060"/>
                </a:solidFill>
              </a:rPr>
              <a:t>б’ю</a:t>
            </a:r>
            <a:r>
              <a:rPr lang="ru-RU" sz="2450" b="1" dirty="0">
                <a:solidFill>
                  <a:srgbClr val="002060"/>
                </a:solidFill>
              </a:rPr>
              <a:t> — верба </a:t>
            </a:r>
            <a:r>
              <a:rPr lang="ru-RU" sz="2450" b="1" dirty="0" err="1">
                <a:solidFill>
                  <a:srgbClr val="002060"/>
                </a:solidFill>
              </a:rPr>
              <a:t>б’є</a:t>
            </a:r>
            <a:r>
              <a:rPr lang="ru-RU" sz="2450" b="1" dirty="0">
                <a:solidFill>
                  <a:srgbClr val="002060"/>
                </a:solidFill>
              </a:rPr>
              <a:t>, за </a:t>
            </a:r>
            <a:r>
              <a:rPr lang="ru-RU" sz="2450" b="1" dirty="0" err="1">
                <a:solidFill>
                  <a:srgbClr val="002060"/>
                </a:solidFill>
              </a:rPr>
              <a:t>тиждень</a:t>
            </a:r>
            <a:r>
              <a:rPr lang="ru-RU" sz="2450" b="1" dirty="0">
                <a:solidFill>
                  <a:srgbClr val="002060"/>
                </a:solidFill>
              </a:rPr>
              <a:t> </a:t>
            </a:r>
            <a:r>
              <a:rPr lang="ru-RU" sz="2450" b="1" dirty="0" err="1">
                <a:solidFill>
                  <a:srgbClr val="002060"/>
                </a:solidFill>
              </a:rPr>
              <a:t>Великдень</a:t>
            </a:r>
            <a:r>
              <a:rPr lang="ru-RU" sz="2450" b="1" dirty="0">
                <a:solidFill>
                  <a:srgbClr val="002060"/>
                </a:solidFill>
              </a:rPr>
              <a:t>!»</a:t>
            </a:r>
            <a:r>
              <a:rPr lang="ru-RU" sz="2450" dirty="0">
                <a:solidFill>
                  <a:srgbClr val="002060"/>
                </a:solidFill>
              </a:rPr>
              <a:t>. </a:t>
            </a:r>
            <a:r>
              <a:rPr lang="ru-RU" sz="2450" dirty="0" err="1">
                <a:solidFill>
                  <a:srgbClr val="002060"/>
                </a:solidFill>
              </a:rPr>
              <a:t>Це</a:t>
            </a:r>
            <a:r>
              <a:rPr lang="ru-RU" sz="2450" dirty="0">
                <a:solidFill>
                  <a:srgbClr val="002060"/>
                </a:solidFill>
              </a:rPr>
              <a:t> </a:t>
            </a:r>
            <a:r>
              <a:rPr lang="ru-RU" sz="2450" dirty="0" err="1">
                <a:solidFill>
                  <a:srgbClr val="002060"/>
                </a:solidFill>
              </a:rPr>
              <a:t>побажання</a:t>
            </a:r>
            <a:r>
              <a:rPr lang="ru-RU" sz="2450" dirty="0">
                <a:solidFill>
                  <a:srgbClr val="002060"/>
                </a:solidFill>
              </a:rPr>
              <a:t> </a:t>
            </a:r>
            <a:r>
              <a:rPr lang="ru-RU" sz="2450" dirty="0" err="1">
                <a:solidFill>
                  <a:srgbClr val="002060"/>
                </a:solidFill>
              </a:rPr>
              <a:t>здоров’я</a:t>
            </a:r>
            <a:r>
              <a:rPr lang="ru-RU" sz="2450" dirty="0">
                <a:solidFill>
                  <a:srgbClr val="002060"/>
                </a:solidFill>
              </a:rPr>
              <a:t> та </a:t>
            </a:r>
            <a:r>
              <a:rPr lang="ru-RU" sz="2450" dirty="0" err="1">
                <a:solidFill>
                  <a:srgbClr val="002060"/>
                </a:solidFill>
              </a:rPr>
              <a:t>нагадування</a:t>
            </a:r>
            <a:r>
              <a:rPr lang="ru-RU" sz="2450" dirty="0">
                <a:solidFill>
                  <a:srgbClr val="002060"/>
                </a:solidFill>
              </a:rPr>
              <a:t> про </a:t>
            </a:r>
            <a:r>
              <a:rPr lang="ru-RU" sz="2450" dirty="0" err="1">
                <a:solidFill>
                  <a:srgbClr val="002060"/>
                </a:solidFill>
              </a:rPr>
              <a:t>наближення</a:t>
            </a:r>
            <a:r>
              <a:rPr lang="ru-RU" sz="2450" dirty="0">
                <a:solidFill>
                  <a:srgbClr val="002060"/>
                </a:solidFill>
              </a:rPr>
              <a:t> свята.  </a:t>
            </a:r>
          </a:p>
          <a:p>
            <a:r>
              <a:rPr lang="ru-RU" sz="2450" dirty="0" err="1">
                <a:solidFill>
                  <a:srgbClr val="002060"/>
                </a:solidFill>
              </a:rPr>
              <a:t>Освячену</a:t>
            </a:r>
            <a:r>
              <a:rPr lang="ru-RU" sz="2450" dirty="0">
                <a:solidFill>
                  <a:srgbClr val="002060"/>
                </a:solidFill>
              </a:rPr>
              <a:t> вербу </a:t>
            </a:r>
            <a:r>
              <a:rPr lang="uk-UA" sz="2450" dirty="0">
                <a:solidFill>
                  <a:srgbClr val="002060"/>
                </a:solidFill>
              </a:rPr>
              <a:t>несуть додому та </a:t>
            </a:r>
            <a:r>
              <a:rPr lang="ru-RU" sz="2450" dirty="0" err="1">
                <a:solidFill>
                  <a:srgbClr val="002060"/>
                </a:solidFill>
              </a:rPr>
              <a:t>зберігають</a:t>
            </a:r>
            <a:r>
              <a:rPr lang="ru-RU" sz="2450" dirty="0">
                <a:solidFill>
                  <a:srgbClr val="002060"/>
                </a:solidFill>
              </a:rPr>
              <a:t> за </a:t>
            </a:r>
            <a:r>
              <a:rPr lang="ru-RU" sz="2450" dirty="0" err="1">
                <a:solidFill>
                  <a:srgbClr val="002060"/>
                </a:solidFill>
              </a:rPr>
              <a:t>іконами</a:t>
            </a:r>
            <a:r>
              <a:rPr lang="ru-RU" sz="2450" dirty="0">
                <a:solidFill>
                  <a:srgbClr val="002060"/>
                </a:solidFill>
              </a:rPr>
              <a:t> </a:t>
            </a:r>
            <a:r>
              <a:rPr lang="ru-RU" sz="2450" dirty="0" err="1">
                <a:solidFill>
                  <a:srgbClr val="002060"/>
                </a:solidFill>
              </a:rPr>
              <a:t>протягом</a:t>
            </a:r>
            <a:r>
              <a:rPr lang="ru-RU" sz="2450" dirty="0">
                <a:solidFill>
                  <a:srgbClr val="002060"/>
                </a:solidFill>
              </a:rPr>
              <a:t> </a:t>
            </a:r>
            <a:r>
              <a:rPr lang="ru-RU" sz="2450" dirty="0" err="1">
                <a:solidFill>
                  <a:srgbClr val="002060"/>
                </a:solidFill>
              </a:rPr>
              <a:t>усього</a:t>
            </a:r>
            <a:r>
              <a:rPr lang="ru-RU" sz="2450" dirty="0">
                <a:solidFill>
                  <a:srgbClr val="002060"/>
                </a:solidFill>
              </a:rPr>
              <a:t> року, як </a:t>
            </a:r>
            <a:r>
              <a:rPr lang="ru-RU" sz="2450" dirty="0" err="1">
                <a:solidFill>
                  <a:srgbClr val="002060"/>
                </a:solidFill>
              </a:rPr>
              <a:t>оберіг</a:t>
            </a:r>
            <a:r>
              <a:rPr lang="ru-RU" sz="2450" dirty="0">
                <a:solidFill>
                  <a:srgbClr val="002060"/>
                </a:solidFill>
              </a:rPr>
              <a:t> </a:t>
            </a:r>
            <a:r>
              <a:rPr lang="uk-UA" sz="2450" dirty="0">
                <a:solidFill>
                  <a:srgbClr val="002060"/>
                </a:solidFill>
              </a:rPr>
              <a:t>від нещасть та символ </a:t>
            </a:r>
            <a:r>
              <a:rPr lang="ru-RU" sz="2450" dirty="0" err="1">
                <a:solidFill>
                  <a:srgbClr val="002060"/>
                </a:solidFill>
              </a:rPr>
              <a:t>благословення</a:t>
            </a:r>
            <a:r>
              <a:rPr lang="ru-RU" sz="2450" dirty="0">
                <a:solidFill>
                  <a:srgbClr val="002060"/>
                </a:solidFill>
              </a:rPr>
              <a:t>. </a:t>
            </a:r>
          </a:p>
          <a:p>
            <a:r>
              <a:rPr lang="uk-UA" sz="2450" dirty="0">
                <a:solidFill>
                  <a:srgbClr val="002060"/>
                </a:solidFill>
              </a:rPr>
              <a:t>В цей день т</a:t>
            </a:r>
            <a:r>
              <a:rPr lang="ru-RU" sz="2450" dirty="0" err="1">
                <a:solidFill>
                  <a:srgbClr val="002060"/>
                </a:solidFill>
              </a:rPr>
              <a:t>радиційно</a:t>
            </a:r>
            <a:r>
              <a:rPr lang="ru-RU" sz="2450" dirty="0">
                <a:solidFill>
                  <a:srgbClr val="002060"/>
                </a:solidFill>
              </a:rPr>
              <a:t> </a:t>
            </a:r>
            <a:r>
              <a:rPr lang="ru-RU" sz="2450" dirty="0" err="1">
                <a:solidFill>
                  <a:srgbClr val="002060"/>
                </a:solidFill>
              </a:rPr>
              <a:t>вітаються</a:t>
            </a:r>
            <a:r>
              <a:rPr lang="ru-RU" sz="2450" dirty="0">
                <a:solidFill>
                  <a:srgbClr val="002060"/>
                </a:solidFill>
              </a:rPr>
              <a:t> словами </a:t>
            </a:r>
            <a:r>
              <a:rPr lang="ru-RU" sz="2450" b="1" dirty="0">
                <a:solidFill>
                  <a:srgbClr val="002060"/>
                </a:solidFill>
              </a:rPr>
              <a:t>«Слава </a:t>
            </a:r>
            <a:r>
              <a:rPr lang="ru-RU" sz="2450" b="1" dirty="0" err="1">
                <a:solidFill>
                  <a:srgbClr val="002060"/>
                </a:solidFill>
              </a:rPr>
              <a:t>Ісусу</a:t>
            </a:r>
            <a:r>
              <a:rPr lang="ru-RU" sz="2450" b="1" dirty="0">
                <a:solidFill>
                  <a:srgbClr val="002060"/>
                </a:solidFill>
              </a:rPr>
              <a:t> Христу!»</a:t>
            </a:r>
            <a:r>
              <a:rPr lang="ru-RU" sz="2450" dirty="0">
                <a:solidFill>
                  <a:srgbClr val="002060"/>
                </a:solidFill>
              </a:rPr>
              <a:t>, на </a:t>
            </a:r>
            <a:r>
              <a:rPr lang="ru-RU" sz="2450" dirty="0" err="1">
                <a:solidFill>
                  <a:srgbClr val="002060"/>
                </a:solidFill>
              </a:rPr>
              <a:t>що</a:t>
            </a:r>
            <a:r>
              <a:rPr lang="ru-RU" sz="2450" dirty="0">
                <a:solidFill>
                  <a:srgbClr val="002060"/>
                </a:solidFill>
              </a:rPr>
              <a:t> </a:t>
            </a:r>
            <a:r>
              <a:rPr lang="ru-RU" sz="2450" dirty="0" err="1">
                <a:solidFill>
                  <a:srgbClr val="002060"/>
                </a:solidFill>
              </a:rPr>
              <a:t>відповідають</a:t>
            </a:r>
            <a:r>
              <a:rPr lang="ru-RU" sz="2450" dirty="0">
                <a:solidFill>
                  <a:srgbClr val="002060"/>
                </a:solidFill>
              </a:rPr>
              <a:t> </a:t>
            </a:r>
            <a:r>
              <a:rPr lang="ru-RU" sz="2450" b="1" dirty="0">
                <a:solidFill>
                  <a:srgbClr val="002060"/>
                </a:solidFill>
              </a:rPr>
              <a:t>«</a:t>
            </a:r>
            <a:r>
              <a:rPr lang="ru-RU" sz="2450" b="1" dirty="0" err="1">
                <a:solidFill>
                  <a:srgbClr val="002060"/>
                </a:solidFill>
              </a:rPr>
              <a:t>Навіки</a:t>
            </a:r>
            <a:r>
              <a:rPr lang="ru-RU" sz="2450" b="1" dirty="0">
                <a:solidFill>
                  <a:srgbClr val="002060"/>
                </a:solidFill>
              </a:rPr>
              <a:t> слава!»</a:t>
            </a:r>
            <a:r>
              <a:rPr lang="ru-RU" sz="2450" dirty="0">
                <a:solidFill>
                  <a:srgbClr val="002060"/>
                </a:solidFill>
              </a:rPr>
              <a:t>.</a:t>
            </a:r>
          </a:p>
          <a:p>
            <a:endParaRPr lang="ru-RU" sz="245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413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5CFF9-CC74-1B98-CA8D-D00AD63F7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1528" y="254761"/>
            <a:ext cx="6892636" cy="6400801"/>
          </a:xfrm>
        </p:spPr>
        <p:txBody>
          <a:bodyPr>
            <a:normAutofit fontScale="90000"/>
          </a:bodyPr>
          <a:lstStyle/>
          <a:p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Чистий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четвер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У 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</a:rPr>
              <a:t>цей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 день 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</a:rPr>
              <a:t>господині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</a:rPr>
              <a:t>прибирають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</a:rPr>
              <a:t>свої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</a:rPr>
              <a:t>оселі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</a:rPr>
              <a:t>перуть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</a:rPr>
              <a:t>речі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 та 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</a:rPr>
              <a:t>викидають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 увесь 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</a:rPr>
              <a:t>непотріб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,  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</a:rPr>
              <a:t>щоб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 до свята 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</a:rPr>
              <a:t>було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</a:rPr>
              <a:t>домі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 чисто. Також у 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</a:rPr>
              <a:t>цей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 день 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</a:rPr>
              <a:t>дбають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 і про чистоту 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</a:rPr>
              <a:t>душі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 та 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</a:rPr>
              <a:t>тіла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</a:rPr>
              <a:t>Бажано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</a:rPr>
              <a:t>ще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 до сходу 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</a:rPr>
              <a:t>сонця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</a:rPr>
              <a:t>помитися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 у 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</a:rPr>
              <a:t>відварі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</a:rPr>
              <a:t>із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</a:rPr>
              <a:t>освячених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</a:rPr>
              <a:t>вербових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</a:rPr>
              <a:t>гілочок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 та 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</a:rPr>
              <a:t>сходити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</a:rPr>
              <a:t>цей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 день до храму на 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</a:rPr>
              <a:t>сповідь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2904D5-2BD3-7302-3796-57B988E70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6" y="0"/>
            <a:ext cx="4424217" cy="665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68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9E08067-F8F0-EF09-66B8-9A358F027D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393" y="609600"/>
            <a:ext cx="7160244" cy="5310909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5E879F-45F3-CADF-3CC7-2AC86E507831}"/>
              </a:ext>
            </a:extLst>
          </p:cNvPr>
          <p:cNvSpPr txBox="1"/>
          <p:nvPr/>
        </p:nvSpPr>
        <p:spPr>
          <a:xfrm>
            <a:off x="166255" y="289679"/>
            <a:ext cx="4886036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Страсна </a:t>
            </a:r>
            <a:r>
              <a:rPr lang="ru-RU" sz="2400" b="1" dirty="0" err="1">
                <a:solidFill>
                  <a:srgbClr val="0070C0"/>
                </a:solidFill>
              </a:rPr>
              <a:t>п’ятниця</a:t>
            </a:r>
            <a:r>
              <a:rPr lang="ru-RU" sz="2400" b="1" dirty="0">
                <a:solidFill>
                  <a:srgbClr val="0070C0"/>
                </a:solidFill>
              </a:rPr>
              <a:t>. </a:t>
            </a:r>
            <a:r>
              <a:rPr lang="ru-RU" sz="2400" dirty="0">
                <a:solidFill>
                  <a:srgbClr val="0070C0"/>
                </a:solidFill>
              </a:rPr>
              <a:t>День </a:t>
            </a:r>
            <a:r>
              <a:rPr lang="ru-RU" sz="2400" dirty="0" err="1">
                <a:solidFill>
                  <a:srgbClr val="0070C0"/>
                </a:solidFill>
              </a:rPr>
              <a:t>розп'яття</a:t>
            </a:r>
            <a:r>
              <a:rPr lang="ru-RU" sz="2400" dirty="0">
                <a:solidFill>
                  <a:srgbClr val="0070C0"/>
                </a:solidFill>
              </a:rPr>
              <a:t> та </a:t>
            </a:r>
            <a:r>
              <a:rPr lang="ru-RU" sz="2400" dirty="0" err="1">
                <a:solidFill>
                  <a:srgbClr val="0070C0"/>
                </a:solidFill>
              </a:rPr>
              <a:t>поховання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Ісуса</a:t>
            </a:r>
            <a:r>
              <a:rPr lang="ru-RU" sz="2400" dirty="0">
                <a:solidFill>
                  <a:srgbClr val="0070C0"/>
                </a:solidFill>
              </a:rPr>
              <a:t> Христа, момент </a:t>
            </a:r>
            <a:r>
              <a:rPr lang="ru-RU" sz="2400" dirty="0" err="1">
                <a:solidFill>
                  <a:srgbClr val="0070C0"/>
                </a:solidFill>
              </a:rPr>
              <a:t>спокутування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людських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гріхів</a:t>
            </a:r>
            <a:r>
              <a:rPr lang="ru-RU" sz="2400" dirty="0">
                <a:solidFill>
                  <a:srgbClr val="0070C0"/>
                </a:solidFill>
              </a:rPr>
              <a:t>.</a:t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sz="2400" dirty="0">
                <a:solidFill>
                  <a:srgbClr val="0070C0"/>
                </a:solidFill>
              </a:rPr>
              <a:t>В </a:t>
            </a:r>
            <a:r>
              <a:rPr lang="ru-RU" sz="2400" dirty="0" err="1">
                <a:solidFill>
                  <a:srgbClr val="0070C0"/>
                </a:solidFill>
              </a:rPr>
              <a:t>цей</a:t>
            </a:r>
            <a:r>
              <a:rPr lang="ru-RU" sz="2400" dirty="0">
                <a:solidFill>
                  <a:srgbClr val="0070C0"/>
                </a:solidFill>
              </a:rPr>
              <a:t> день у храмах не </a:t>
            </a:r>
            <a:r>
              <a:rPr lang="ru-RU" sz="2400" dirty="0" err="1">
                <a:solidFill>
                  <a:srgbClr val="0070C0"/>
                </a:solidFill>
              </a:rPr>
              <a:t>служать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літургії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натомість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виносять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Плащаницю</a:t>
            </a:r>
            <a:r>
              <a:rPr lang="ru-RU" sz="2400" dirty="0">
                <a:solidFill>
                  <a:srgbClr val="0070C0"/>
                </a:solidFill>
              </a:rPr>
              <a:t> — </a:t>
            </a:r>
            <a:r>
              <a:rPr lang="ru-RU" sz="2400" dirty="0" err="1">
                <a:solidFill>
                  <a:srgbClr val="0070C0"/>
                </a:solidFill>
              </a:rPr>
              <a:t>символічне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зображення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тіла</a:t>
            </a:r>
            <a:r>
              <a:rPr lang="ru-RU" sz="2400" dirty="0">
                <a:solidFill>
                  <a:srgbClr val="0070C0"/>
                </a:solidFill>
              </a:rPr>
              <a:t> Христа, </a:t>
            </a:r>
            <a:r>
              <a:rPr lang="ru-RU" sz="2400" dirty="0" err="1">
                <a:solidFill>
                  <a:srgbClr val="0070C0"/>
                </a:solidFill>
              </a:rPr>
              <a:t>покладеного</a:t>
            </a:r>
            <a:r>
              <a:rPr lang="ru-RU" sz="2400" dirty="0">
                <a:solidFill>
                  <a:srgbClr val="0070C0"/>
                </a:solidFill>
              </a:rPr>
              <a:t> до гробу. </a:t>
            </a:r>
            <a:r>
              <a:rPr lang="ru-RU" sz="2400" dirty="0" err="1">
                <a:solidFill>
                  <a:srgbClr val="0070C0"/>
                </a:solidFill>
              </a:rPr>
              <a:t>Зазвичай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Плащаницю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виносять</a:t>
            </a:r>
            <a:r>
              <a:rPr lang="ru-RU" sz="2400" dirty="0">
                <a:solidFill>
                  <a:srgbClr val="0070C0"/>
                </a:solidFill>
              </a:rPr>
              <a:t> у </a:t>
            </a:r>
            <a:r>
              <a:rPr lang="ru-RU" sz="2400" dirty="0" err="1">
                <a:solidFill>
                  <a:srgbClr val="0070C0"/>
                </a:solidFill>
              </a:rPr>
              <a:t>другій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половині</a:t>
            </a:r>
            <a:r>
              <a:rPr lang="ru-RU" sz="2400" dirty="0">
                <a:solidFill>
                  <a:srgbClr val="0070C0"/>
                </a:solidFill>
              </a:rPr>
              <a:t> дня (</a:t>
            </a:r>
            <a:r>
              <a:rPr lang="ru-RU" sz="2400" dirty="0" err="1">
                <a:solidFill>
                  <a:srgbClr val="0070C0"/>
                </a:solidFill>
              </a:rPr>
              <a:t>близько</a:t>
            </a:r>
            <a:r>
              <a:rPr lang="ru-RU" sz="2400" dirty="0">
                <a:solidFill>
                  <a:srgbClr val="0070C0"/>
                </a:solidFill>
              </a:rPr>
              <a:t> 14:00–16:00), </a:t>
            </a:r>
            <a:r>
              <a:rPr lang="ru-RU" sz="2400" dirty="0" err="1">
                <a:solidFill>
                  <a:srgbClr val="0070C0"/>
                </a:solidFill>
              </a:rPr>
              <a:t>що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відповідає</a:t>
            </a:r>
            <a:r>
              <a:rPr lang="ru-RU" sz="2400" dirty="0">
                <a:solidFill>
                  <a:srgbClr val="0070C0"/>
                </a:solidFill>
              </a:rPr>
              <a:t> часу </a:t>
            </a:r>
            <a:r>
              <a:rPr lang="ru-RU" sz="2400" dirty="0" err="1">
                <a:solidFill>
                  <a:srgbClr val="0070C0"/>
                </a:solidFill>
              </a:rPr>
              <a:t>смерті</a:t>
            </a:r>
            <a:r>
              <a:rPr lang="ru-RU" sz="2400" dirty="0">
                <a:solidFill>
                  <a:srgbClr val="0070C0"/>
                </a:solidFill>
              </a:rPr>
              <a:t> Спасителя на </a:t>
            </a:r>
            <a:r>
              <a:rPr lang="ru-RU" sz="2400" dirty="0" err="1">
                <a:solidFill>
                  <a:srgbClr val="0070C0"/>
                </a:solidFill>
              </a:rPr>
              <a:t>Хресті</a:t>
            </a:r>
            <a:r>
              <a:rPr lang="ru-RU" sz="2400" dirty="0">
                <a:solidFill>
                  <a:srgbClr val="0070C0"/>
                </a:solidFill>
              </a:rPr>
              <a:t>.</a:t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sz="2400" dirty="0">
                <a:solidFill>
                  <a:srgbClr val="0070C0"/>
                </a:solidFill>
              </a:rPr>
              <a:t>У </a:t>
            </a:r>
            <a:r>
              <a:rPr lang="ru-RU" sz="2400" dirty="0" err="1">
                <a:solidFill>
                  <a:srgbClr val="0070C0"/>
                </a:solidFill>
              </a:rPr>
              <a:t>Страсну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п’ятницю</a:t>
            </a:r>
            <a:r>
              <a:rPr lang="ru-RU" sz="2400" dirty="0">
                <a:solidFill>
                  <a:srgbClr val="0070C0"/>
                </a:solidFill>
              </a:rPr>
              <a:t> не </a:t>
            </a:r>
            <a:r>
              <a:rPr lang="ru-RU" sz="2400" dirty="0" err="1">
                <a:solidFill>
                  <a:srgbClr val="0070C0"/>
                </a:solidFill>
              </a:rPr>
              <a:t>можна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нічого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робити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заборонені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усі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розваги</a:t>
            </a:r>
            <a:r>
              <a:rPr lang="ru-RU" sz="2400" dirty="0">
                <a:solidFill>
                  <a:srgbClr val="0070C0"/>
                </a:solidFill>
              </a:rPr>
              <a:t>. </a:t>
            </a:r>
            <a:r>
              <a:rPr lang="ru-RU" sz="2400" dirty="0" err="1">
                <a:solidFill>
                  <a:srgbClr val="0070C0"/>
                </a:solidFill>
              </a:rPr>
              <a:t>Натомість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потрібно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лише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молитися</a:t>
            </a:r>
            <a:r>
              <a:rPr lang="ru-RU" sz="2400" dirty="0">
                <a:solidFill>
                  <a:srgbClr val="0070C0"/>
                </a:solidFill>
              </a:rPr>
              <a:t> за </a:t>
            </a:r>
            <a:r>
              <a:rPr lang="ru-RU" sz="2400" dirty="0" err="1">
                <a:solidFill>
                  <a:srgbClr val="0070C0"/>
                </a:solidFill>
              </a:rPr>
              <a:t>спасіння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душі</a:t>
            </a:r>
            <a:r>
              <a:rPr lang="ru-RU" sz="2400" dirty="0">
                <a:solidFill>
                  <a:srgbClr val="0070C0"/>
                </a:solidFill>
              </a:rPr>
              <a:t> та </a:t>
            </a:r>
            <a:r>
              <a:rPr lang="ru-RU" sz="2400" dirty="0" err="1">
                <a:solidFill>
                  <a:srgbClr val="0070C0"/>
                </a:solidFill>
              </a:rPr>
              <a:t>дотримуватися</a:t>
            </a:r>
            <a:r>
              <a:rPr lang="ru-RU" sz="2400" dirty="0">
                <a:solidFill>
                  <a:srgbClr val="0070C0"/>
                </a:solidFill>
              </a:rPr>
              <a:t> строгого посту.</a:t>
            </a:r>
            <a:br>
              <a:rPr lang="ru-RU" sz="2400" dirty="0">
                <a:solidFill>
                  <a:srgbClr val="0070C0"/>
                </a:solidFill>
              </a:rPr>
            </a:b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54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31139D-D64F-40F9-3AE3-165270D19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315" y="267675"/>
            <a:ext cx="8052430" cy="632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79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ABA388-93B9-F182-20EB-81479E65D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452581"/>
            <a:ext cx="7058892" cy="58096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6BC032-A6B0-17E1-CD1D-EA3E7C20812A}"/>
              </a:ext>
            </a:extLst>
          </p:cNvPr>
          <p:cNvSpPr txBox="1"/>
          <p:nvPr/>
        </p:nvSpPr>
        <p:spPr>
          <a:xfrm>
            <a:off x="7435272" y="117693"/>
            <a:ext cx="4528129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50" dirty="0">
                <a:solidFill>
                  <a:srgbClr val="7030A0"/>
                </a:solidFill>
              </a:rPr>
              <a:t>У </a:t>
            </a:r>
            <a:r>
              <a:rPr lang="ru-RU" sz="2650" dirty="0" err="1">
                <a:solidFill>
                  <a:srgbClr val="7030A0"/>
                </a:solidFill>
              </a:rPr>
              <a:t>ніч</a:t>
            </a:r>
            <a:r>
              <a:rPr lang="ru-RU" sz="2650" dirty="0">
                <a:solidFill>
                  <a:srgbClr val="7030A0"/>
                </a:solidFill>
              </a:rPr>
              <a:t> перед </a:t>
            </a:r>
            <a:r>
              <a:rPr lang="ru-RU" sz="2650" dirty="0" err="1">
                <a:solidFill>
                  <a:srgbClr val="7030A0"/>
                </a:solidFill>
              </a:rPr>
              <a:t>Великоднем</a:t>
            </a:r>
            <a:r>
              <a:rPr lang="ru-RU" sz="2650" dirty="0">
                <a:solidFill>
                  <a:srgbClr val="7030A0"/>
                </a:solidFill>
              </a:rPr>
              <a:t>, </a:t>
            </a:r>
            <a:r>
              <a:rPr lang="ru-RU" sz="2650" dirty="0" err="1">
                <a:solidFill>
                  <a:srgbClr val="7030A0"/>
                </a:solidFill>
              </a:rPr>
              <a:t>із</a:t>
            </a:r>
            <a:r>
              <a:rPr lang="ru-RU" sz="2650" dirty="0">
                <a:solidFill>
                  <a:srgbClr val="7030A0"/>
                </a:solidFill>
              </a:rPr>
              <a:t> </a:t>
            </a:r>
            <a:r>
              <a:rPr lang="ru-RU" sz="2650" dirty="0" err="1">
                <a:solidFill>
                  <a:srgbClr val="7030A0"/>
                </a:solidFill>
              </a:rPr>
              <a:t>суботи</a:t>
            </a:r>
            <a:r>
              <a:rPr lang="ru-RU" sz="2650" dirty="0">
                <a:solidFill>
                  <a:srgbClr val="7030A0"/>
                </a:solidFill>
              </a:rPr>
              <a:t> на </a:t>
            </a:r>
            <a:r>
              <a:rPr lang="ru-RU" sz="2650" dirty="0" err="1">
                <a:solidFill>
                  <a:srgbClr val="7030A0"/>
                </a:solidFill>
              </a:rPr>
              <a:t>неділю</a:t>
            </a:r>
            <a:r>
              <a:rPr lang="ru-RU" sz="2650" dirty="0">
                <a:solidFill>
                  <a:srgbClr val="7030A0"/>
                </a:solidFill>
              </a:rPr>
              <a:t>, в церквах та храмах  </a:t>
            </a:r>
            <a:r>
              <a:rPr lang="ru-RU" sz="2650" dirty="0" err="1">
                <a:solidFill>
                  <a:srgbClr val="7030A0"/>
                </a:solidFill>
              </a:rPr>
              <a:t>починається</a:t>
            </a:r>
            <a:r>
              <a:rPr lang="ru-RU" sz="2650" dirty="0">
                <a:solidFill>
                  <a:srgbClr val="7030A0"/>
                </a:solidFill>
              </a:rPr>
              <a:t> </a:t>
            </a:r>
            <a:r>
              <a:rPr lang="ru-RU" sz="2650" dirty="0" err="1">
                <a:solidFill>
                  <a:srgbClr val="7030A0"/>
                </a:solidFill>
              </a:rPr>
              <a:t>святкова</a:t>
            </a:r>
            <a:r>
              <a:rPr lang="ru-RU" sz="2650" dirty="0">
                <a:solidFill>
                  <a:srgbClr val="7030A0"/>
                </a:solidFill>
              </a:rPr>
              <a:t> </a:t>
            </a:r>
            <a:r>
              <a:rPr lang="ru-RU" sz="2650" dirty="0" err="1">
                <a:solidFill>
                  <a:srgbClr val="7030A0"/>
                </a:solidFill>
              </a:rPr>
              <a:t>літургія</a:t>
            </a:r>
            <a:r>
              <a:rPr lang="ru-RU" sz="2650" dirty="0">
                <a:solidFill>
                  <a:srgbClr val="7030A0"/>
                </a:solidFill>
              </a:rPr>
              <a:t>, яка </a:t>
            </a:r>
            <a:r>
              <a:rPr lang="ru-RU" sz="2650" dirty="0" err="1">
                <a:solidFill>
                  <a:srgbClr val="7030A0"/>
                </a:solidFill>
              </a:rPr>
              <a:t>сповіщає</a:t>
            </a:r>
            <a:r>
              <a:rPr lang="ru-RU" sz="2650" dirty="0">
                <a:solidFill>
                  <a:srgbClr val="7030A0"/>
                </a:solidFill>
              </a:rPr>
              <a:t> про </a:t>
            </a:r>
            <a:r>
              <a:rPr lang="ru-RU" sz="2650" b="1" dirty="0" err="1">
                <a:solidFill>
                  <a:srgbClr val="7030A0"/>
                </a:solidFill>
              </a:rPr>
              <a:t>Воскресіння</a:t>
            </a:r>
            <a:r>
              <a:rPr lang="ru-RU" sz="2650" b="1" dirty="0">
                <a:solidFill>
                  <a:srgbClr val="7030A0"/>
                </a:solidFill>
              </a:rPr>
              <a:t> Христове.</a:t>
            </a:r>
            <a:r>
              <a:rPr lang="ru-RU" sz="2650" dirty="0">
                <a:solidFill>
                  <a:srgbClr val="7030A0"/>
                </a:solidFill>
              </a:rPr>
              <a:t> </a:t>
            </a:r>
            <a:r>
              <a:rPr lang="ru-RU" sz="2650" dirty="0" err="1">
                <a:solidFill>
                  <a:srgbClr val="7030A0"/>
                </a:solidFill>
              </a:rPr>
              <a:t>Традиційне</a:t>
            </a:r>
            <a:r>
              <a:rPr lang="ru-RU" sz="2650" dirty="0">
                <a:solidFill>
                  <a:srgbClr val="7030A0"/>
                </a:solidFill>
              </a:rPr>
              <a:t> </a:t>
            </a:r>
            <a:r>
              <a:rPr lang="ru-RU" sz="2650" dirty="0" err="1">
                <a:solidFill>
                  <a:srgbClr val="7030A0"/>
                </a:solidFill>
              </a:rPr>
              <a:t>вітання</a:t>
            </a:r>
            <a:r>
              <a:rPr lang="ru-RU" sz="2650" dirty="0">
                <a:solidFill>
                  <a:srgbClr val="7030A0"/>
                </a:solidFill>
              </a:rPr>
              <a:t> у </a:t>
            </a:r>
            <a:r>
              <a:rPr lang="ru-RU" sz="2650" dirty="0" err="1">
                <a:solidFill>
                  <a:srgbClr val="7030A0"/>
                </a:solidFill>
              </a:rPr>
              <a:t>цей</a:t>
            </a:r>
            <a:r>
              <a:rPr lang="ru-RU" sz="2650" dirty="0">
                <a:solidFill>
                  <a:srgbClr val="7030A0"/>
                </a:solidFill>
              </a:rPr>
              <a:t> день -  "Христос воскрес!" — "</a:t>
            </a:r>
            <a:r>
              <a:rPr lang="ru-RU" sz="2650" dirty="0" err="1">
                <a:solidFill>
                  <a:srgbClr val="7030A0"/>
                </a:solidFill>
              </a:rPr>
              <a:t>Воістину</a:t>
            </a:r>
            <a:r>
              <a:rPr lang="ru-RU" sz="2650" dirty="0">
                <a:solidFill>
                  <a:srgbClr val="7030A0"/>
                </a:solidFill>
              </a:rPr>
              <a:t> воскрес!". </a:t>
            </a:r>
            <a:r>
              <a:rPr lang="ru-RU" sz="2650" dirty="0" err="1">
                <a:solidFill>
                  <a:srgbClr val="7030A0"/>
                </a:solidFill>
              </a:rPr>
              <a:t>Віряни</a:t>
            </a:r>
            <a:r>
              <a:rPr lang="ru-RU" sz="2650" dirty="0">
                <a:solidFill>
                  <a:srgbClr val="7030A0"/>
                </a:solidFill>
              </a:rPr>
              <a:t>, </a:t>
            </a:r>
            <a:r>
              <a:rPr lang="ru-RU" sz="2650" dirty="0" err="1">
                <a:solidFill>
                  <a:srgbClr val="7030A0"/>
                </a:solidFill>
              </a:rPr>
              <a:t>приходячи</a:t>
            </a:r>
            <a:r>
              <a:rPr lang="ru-RU" sz="2650" dirty="0">
                <a:solidFill>
                  <a:srgbClr val="7030A0"/>
                </a:solidFill>
              </a:rPr>
              <a:t> на службу, </a:t>
            </a:r>
            <a:r>
              <a:rPr lang="ru-RU" sz="2650" dirty="0" err="1">
                <a:solidFill>
                  <a:srgbClr val="7030A0"/>
                </a:solidFill>
              </a:rPr>
              <a:t>несуть</a:t>
            </a:r>
            <a:r>
              <a:rPr lang="ru-RU" sz="2650" dirty="0">
                <a:solidFill>
                  <a:srgbClr val="7030A0"/>
                </a:solidFill>
              </a:rPr>
              <a:t> </a:t>
            </a:r>
            <a:r>
              <a:rPr lang="ru-RU" sz="2650" dirty="0" err="1">
                <a:solidFill>
                  <a:srgbClr val="7030A0"/>
                </a:solidFill>
              </a:rPr>
              <a:t>із</a:t>
            </a:r>
            <a:r>
              <a:rPr lang="ru-RU" sz="2650" dirty="0">
                <a:solidFill>
                  <a:srgbClr val="7030A0"/>
                </a:solidFill>
              </a:rPr>
              <a:t> собою </a:t>
            </a:r>
            <a:r>
              <a:rPr lang="ru-RU" sz="2650" dirty="0" err="1">
                <a:solidFill>
                  <a:srgbClr val="7030A0"/>
                </a:solidFill>
              </a:rPr>
              <a:t>великодній</a:t>
            </a:r>
            <a:r>
              <a:rPr lang="ru-RU" sz="2650" dirty="0">
                <a:solidFill>
                  <a:srgbClr val="7030A0"/>
                </a:solidFill>
              </a:rPr>
              <a:t> </a:t>
            </a:r>
            <a:r>
              <a:rPr lang="ru-RU" sz="2650" dirty="0" err="1">
                <a:solidFill>
                  <a:srgbClr val="7030A0"/>
                </a:solidFill>
              </a:rPr>
              <a:t>кошик</a:t>
            </a:r>
            <a:r>
              <a:rPr lang="ru-RU" sz="2650" dirty="0">
                <a:solidFill>
                  <a:srgbClr val="7030A0"/>
                </a:solidFill>
              </a:rPr>
              <a:t> з продуктами, </a:t>
            </a:r>
            <a:r>
              <a:rPr lang="ru-RU" sz="2650" dirty="0" err="1">
                <a:solidFill>
                  <a:srgbClr val="7030A0"/>
                </a:solidFill>
              </a:rPr>
              <a:t>який</a:t>
            </a:r>
            <a:r>
              <a:rPr lang="ru-RU" sz="2650" dirty="0">
                <a:solidFill>
                  <a:srgbClr val="7030A0"/>
                </a:solidFill>
              </a:rPr>
              <a:t> </a:t>
            </a:r>
            <a:r>
              <a:rPr lang="ru-RU" sz="2650" dirty="0" err="1">
                <a:solidFill>
                  <a:srgbClr val="7030A0"/>
                </a:solidFill>
              </a:rPr>
              <a:t>освячують</a:t>
            </a:r>
            <a:r>
              <a:rPr lang="ru-RU" sz="2650" dirty="0">
                <a:solidFill>
                  <a:srgbClr val="7030A0"/>
                </a:solidFill>
              </a:rPr>
              <a:t> свяченою водою. В </a:t>
            </a:r>
            <a:r>
              <a:rPr lang="ru-RU" sz="2650" dirty="0" err="1">
                <a:solidFill>
                  <a:srgbClr val="7030A0"/>
                </a:solidFill>
              </a:rPr>
              <a:t>цей</a:t>
            </a:r>
            <a:r>
              <a:rPr lang="ru-RU" sz="2650" dirty="0">
                <a:solidFill>
                  <a:srgbClr val="7030A0"/>
                </a:solidFill>
              </a:rPr>
              <a:t> </a:t>
            </a:r>
            <a:r>
              <a:rPr lang="ru-RU" sz="2650" dirty="0" err="1">
                <a:solidFill>
                  <a:srgbClr val="7030A0"/>
                </a:solidFill>
              </a:rPr>
              <a:t>кошик</a:t>
            </a:r>
            <a:r>
              <a:rPr lang="ru-RU" sz="2650" dirty="0">
                <a:solidFill>
                  <a:srgbClr val="7030A0"/>
                </a:solidFill>
              </a:rPr>
              <a:t>, </a:t>
            </a:r>
            <a:r>
              <a:rPr lang="ru-RU" sz="2650" dirty="0" err="1">
                <a:solidFill>
                  <a:srgbClr val="7030A0"/>
                </a:solidFill>
              </a:rPr>
              <a:t>зазвичай</a:t>
            </a:r>
            <a:r>
              <a:rPr lang="ru-RU" sz="2650" dirty="0">
                <a:solidFill>
                  <a:srgbClr val="7030A0"/>
                </a:solidFill>
              </a:rPr>
              <a:t>, </a:t>
            </a:r>
            <a:r>
              <a:rPr lang="ru-RU" sz="2650" dirty="0" err="1">
                <a:solidFill>
                  <a:srgbClr val="7030A0"/>
                </a:solidFill>
              </a:rPr>
              <a:t>кладуть</a:t>
            </a:r>
            <a:r>
              <a:rPr lang="ru-RU" sz="2650" dirty="0">
                <a:solidFill>
                  <a:srgbClr val="7030A0"/>
                </a:solidFill>
              </a:rPr>
              <a:t> все те, </a:t>
            </a:r>
            <a:r>
              <a:rPr lang="ru-RU" sz="2650" dirty="0" err="1">
                <a:solidFill>
                  <a:srgbClr val="7030A0"/>
                </a:solidFill>
              </a:rPr>
              <a:t>що</a:t>
            </a:r>
            <a:r>
              <a:rPr lang="ru-RU" sz="2650" dirty="0">
                <a:solidFill>
                  <a:srgbClr val="7030A0"/>
                </a:solidFill>
              </a:rPr>
              <a:t> </a:t>
            </a:r>
            <a:r>
              <a:rPr lang="ru-RU" sz="2650" dirty="0" err="1">
                <a:solidFill>
                  <a:srgbClr val="7030A0"/>
                </a:solidFill>
              </a:rPr>
              <a:t>традиційно</a:t>
            </a:r>
            <a:r>
              <a:rPr lang="ru-RU" sz="2650" dirty="0">
                <a:solidFill>
                  <a:srgbClr val="7030A0"/>
                </a:solidFill>
              </a:rPr>
              <a:t> </a:t>
            </a:r>
            <a:r>
              <a:rPr lang="ru-RU" sz="2650" dirty="0" err="1">
                <a:solidFill>
                  <a:srgbClr val="7030A0"/>
                </a:solidFill>
              </a:rPr>
              <a:t>готують</a:t>
            </a:r>
            <a:r>
              <a:rPr lang="ru-RU" sz="2650" dirty="0">
                <a:solidFill>
                  <a:srgbClr val="7030A0"/>
                </a:solidFill>
              </a:rPr>
              <a:t> до свята.</a:t>
            </a:r>
          </a:p>
        </p:txBody>
      </p:sp>
    </p:spTree>
    <p:extLst>
      <p:ext uri="{BB962C8B-B14F-4D97-AF65-F5344CB8AC3E}">
        <p14:creationId xmlns:p14="http://schemas.microsoft.com/office/powerpoint/2010/main" val="1576897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6ECD03-ED11-223E-937B-382923B31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4" y="73890"/>
            <a:ext cx="4876801" cy="66168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E4B2601-A3AB-8062-887C-7720A31D7B4F}"/>
              </a:ext>
            </a:extLst>
          </p:cNvPr>
          <p:cNvSpPr txBox="1"/>
          <p:nvPr/>
        </p:nvSpPr>
        <p:spPr>
          <a:xfrm>
            <a:off x="7176657" y="240143"/>
            <a:ext cx="1658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solidFill>
                  <a:srgbClr val="FF9900"/>
                </a:solidFill>
              </a:rPr>
              <a:t>ПАСКА</a:t>
            </a:r>
            <a:endParaRPr lang="ru-RU" sz="3600" b="1" dirty="0">
              <a:solidFill>
                <a:srgbClr val="FF99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FD0A8E-B208-907A-2FE4-61075F3057C9}"/>
              </a:ext>
            </a:extLst>
          </p:cNvPr>
          <p:cNvSpPr txBox="1"/>
          <p:nvPr/>
        </p:nvSpPr>
        <p:spPr>
          <a:xfrm>
            <a:off x="5089235" y="709979"/>
            <a:ext cx="687185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rgbClr val="FF9900"/>
                </a:solidFill>
              </a:rPr>
              <a:t>Паска</a:t>
            </a:r>
            <a:r>
              <a:rPr lang="ru-RU" sz="2100" dirty="0">
                <a:solidFill>
                  <a:srgbClr val="FF9900"/>
                </a:solidFill>
              </a:rPr>
              <a:t> - </a:t>
            </a:r>
            <a:r>
              <a:rPr lang="ru-RU" sz="2100" dirty="0" err="1">
                <a:solidFill>
                  <a:srgbClr val="FF9900"/>
                </a:solidFill>
              </a:rPr>
              <a:t>великодній</a:t>
            </a:r>
            <a:r>
              <a:rPr lang="ru-RU" sz="2100" dirty="0">
                <a:solidFill>
                  <a:srgbClr val="FF9900"/>
                </a:solidFill>
              </a:rPr>
              <a:t> </a:t>
            </a:r>
            <a:r>
              <a:rPr lang="ru-RU" sz="2100" dirty="0" err="1">
                <a:solidFill>
                  <a:srgbClr val="FF9900"/>
                </a:solidFill>
              </a:rPr>
              <a:t>хліб</a:t>
            </a:r>
            <a:r>
              <a:rPr lang="ru-RU" sz="2100" dirty="0">
                <a:solidFill>
                  <a:srgbClr val="FF9900"/>
                </a:solidFill>
              </a:rPr>
              <a:t>, </a:t>
            </a:r>
            <a:r>
              <a:rPr lang="ru-RU" sz="2100" dirty="0" err="1">
                <a:solidFill>
                  <a:srgbClr val="FF9900"/>
                </a:solidFill>
              </a:rPr>
              <a:t>який</a:t>
            </a:r>
            <a:r>
              <a:rPr lang="ru-RU" sz="2100" dirty="0">
                <a:solidFill>
                  <a:srgbClr val="FF9900"/>
                </a:solidFill>
              </a:rPr>
              <a:t> </a:t>
            </a:r>
            <a:r>
              <a:rPr lang="ru-RU" sz="2100" dirty="0" err="1">
                <a:solidFill>
                  <a:srgbClr val="FF9900"/>
                </a:solidFill>
              </a:rPr>
              <a:t>господині</a:t>
            </a:r>
            <a:r>
              <a:rPr lang="ru-RU" sz="2100" dirty="0">
                <a:solidFill>
                  <a:srgbClr val="FF9900"/>
                </a:solidFill>
              </a:rPr>
              <a:t> </a:t>
            </a:r>
            <a:r>
              <a:rPr lang="ru-RU" sz="2100" dirty="0" err="1">
                <a:solidFill>
                  <a:srgbClr val="FF9900"/>
                </a:solidFill>
              </a:rPr>
              <a:t>печуть</a:t>
            </a:r>
            <a:r>
              <a:rPr lang="ru-RU" sz="2100" dirty="0">
                <a:solidFill>
                  <a:srgbClr val="FF9900"/>
                </a:solidFill>
              </a:rPr>
              <a:t> з особливою молитвою. Паска </a:t>
            </a:r>
            <a:r>
              <a:rPr lang="ru-RU" sz="2100" dirty="0" err="1">
                <a:solidFill>
                  <a:srgbClr val="FF9900"/>
                </a:solidFill>
              </a:rPr>
              <a:t>символізує</a:t>
            </a:r>
            <a:r>
              <a:rPr lang="ru-RU" sz="2100" dirty="0">
                <a:solidFill>
                  <a:srgbClr val="FF9900"/>
                </a:solidFill>
              </a:rPr>
              <a:t> самого </a:t>
            </a:r>
            <a:r>
              <a:rPr lang="ru-RU" sz="2100" dirty="0" err="1">
                <a:solidFill>
                  <a:srgbClr val="FF9900"/>
                </a:solidFill>
              </a:rPr>
              <a:t>Ісуса</a:t>
            </a:r>
            <a:r>
              <a:rPr lang="ru-RU" sz="2100" dirty="0">
                <a:solidFill>
                  <a:srgbClr val="FF9900"/>
                </a:solidFill>
              </a:rPr>
              <a:t> Христа. Солодка </a:t>
            </a:r>
            <a:r>
              <a:rPr lang="ru-RU" sz="2100" dirty="0" err="1">
                <a:solidFill>
                  <a:srgbClr val="FF9900"/>
                </a:solidFill>
              </a:rPr>
              <a:t>здоба</a:t>
            </a:r>
            <a:r>
              <a:rPr lang="ru-RU" sz="2100" dirty="0">
                <a:solidFill>
                  <a:srgbClr val="FF9900"/>
                </a:solidFill>
              </a:rPr>
              <a:t> </a:t>
            </a:r>
            <a:r>
              <a:rPr lang="ru-RU" sz="2100" dirty="0" err="1">
                <a:solidFill>
                  <a:srgbClr val="FF9900"/>
                </a:solidFill>
              </a:rPr>
              <a:t>уособлюює</a:t>
            </a:r>
            <a:r>
              <a:rPr lang="ru-RU" sz="2100" dirty="0">
                <a:solidFill>
                  <a:srgbClr val="FF9900"/>
                </a:solidFill>
              </a:rPr>
              <a:t> перемогу </a:t>
            </a:r>
            <a:r>
              <a:rPr lang="ru-RU" sz="2100" dirty="0" err="1">
                <a:solidFill>
                  <a:srgbClr val="FF9900"/>
                </a:solidFill>
              </a:rPr>
              <a:t>життя</a:t>
            </a:r>
            <a:r>
              <a:rPr lang="ru-RU" sz="2100" dirty="0">
                <a:solidFill>
                  <a:srgbClr val="FF9900"/>
                </a:solidFill>
              </a:rPr>
              <a:t> над </a:t>
            </a:r>
            <a:r>
              <a:rPr lang="ru-RU" sz="2100" dirty="0" err="1">
                <a:solidFill>
                  <a:srgbClr val="FF9900"/>
                </a:solidFill>
              </a:rPr>
              <a:t>смертю</a:t>
            </a:r>
            <a:r>
              <a:rPr lang="ru-RU" sz="2100" dirty="0">
                <a:solidFill>
                  <a:srgbClr val="FF9900"/>
                </a:solidFill>
              </a:rPr>
              <a:t> та </a:t>
            </a:r>
            <a:r>
              <a:rPr lang="ru-RU" sz="2100" dirty="0" err="1">
                <a:solidFill>
                  <a:srgbClr val="FF9900"/>
                </a:solidFill>
              </a:rPr>
              <a:t>радість</a:t>
            </a:r>
            <a:r>
              <a:rPr lang="ru-RU" sz="2100" dirty="0">
                <a:solidFill>
                  <a:srgbClr val="FF9900"/>
                </a:solidFill>
              </a:rPr>
              <a:t> </a:t>
            </a:r>
            <a:r>
              <a:rPr lang="ru-RU" sz="2100" dirty="0" err="1">
                <a:solidFill>
                  <a:srgbClr val="FF9900"/>
                </a:solidFill>
              </a:rPr>
              <a:t>Воскресіння</a:t>
            </a:r>
            <a:r>
              <a:rPr lang="ru-RU" sz="2100" dirty="0">
                <a:solidFill>
                  <a:srgbClr val="FF9900"/>
                </a:solidFill>
              </a:rPr>
              <a:t>  </a:t>
            </a:r>
            <a:r>
              <a:rPr lang="ru-RU" sz="2100" dirty="0" err="1">
                <a:solidFill>
                  <a:srgbClr val="FF9900"/>
                </a:solidFill>
              </a:rPr>
              <a:t>Хреста</a:t>
            </a:r>
            <a:r>
              <a:rPr lang="ru-RU" sz="2100" dirty="0">
                <a:solidFill>
                  <a:srgbClr val="FF9900"/>
                </a:solidFill>
              </a:rPr>
              <a:t>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F92A728-EF2B-F0EC-B06B-CC4DE4C74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5" t="3899" r="2273" b="2260"/>
          <a:stretch>
            <a:fillRect/>
          </a:stretch>
        </p:blipFill>
        <p:spPr>
          <a:xfrm>
            <a:off x="5227782" y="2094974"/>
            <a:ext cx="6733307" cy="459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7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CB7C663-98AD-C31E-6E9B-9ECA9645D0A3}"/>
              </a:ext>
            </a:extLst>
          </p:cNvPr>
          <p:cNvSpPr txBox="1"/>
          <p:nvPr/>
        </p:nvSpPr>
        <p:spPr>
          <a:xfrm>
            <a:off x="203200" y="255090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  <a:buNone/>
            </a:pPr>
            <a:r>
              <a:rPr lang="uk-UA" sz="24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Фарбовані яйця — це</a:t>
            </a:r>
            <a:r>
              <a:rPr lang="ru-RU" sz="24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24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обов’язковий атрибут великоднього кошика, який символізує</a:t>
            </a:r>
            <a:r>
              <a:rPr lang="ru-RU" sz="24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24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зародження нового життя, сонце та Гроб Господній</a:t>
            </a:r>
            <a:r>
              <a:rPr lang="ru-RU" sz="24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24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(закритий зовні, але з життям усередині).</a:t>
            </a:r>
            <a:endParaRPr lang="ru-RU" sz="2400" kern="1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319847-2A67-3A44-BFC7-5B5C6FD8F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131737"/>
            <a:ext cx="6096000" cy="4572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0C103EE-D1D8-76B6-ACD7-76A0384F5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978" y="892676"/>
            <a:ext cx="5417822" cy="58110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5815C18-71BF-6177-A266-BCE46C0E932B}"/>
              </a:ext>
            </a:extLst>
          </p:cNvPr>
          <p:cNvSpPr txBox="1"/>
          <p:nvPr/>
        </p:nvSpPr>
        <p:spPr>
          <a:xfrm>
            <a:off x="6506323" y="255090"/>
            <a:ext cx="541782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 dirty="0" err="1">
                <a:solidFill>
                  <a:srgbClr val="C00000"/>
                </a:solidFill>
              </a:rPr>
              <a:t>Червоне</a:t>
            </a:r>
            <a:r>
              <a:rPr lang="ru-RU" sz="2600" dirty="0">
                <a:solidFill>
                  <a:srgbClr val="C00000"/>
                </a:solidFill>
              </a:rPr>
              <a:t> вино, як кров </a:t>
            </a:r>
            <a:r>
              <a:rPr lang="ru-RU" sz="2600" dirty="0" err="1">
                <a:solidFill>
                  <a:srgbClr val="C00000"/>
                </a:solidFill>
              </a:rPr>
              <a:t>Ісуса</a:t>
            </a:r>
            <a:r>
              <a:rPr lang="ru-RU" sz="2600" dirty="0">
                <a:solidFill>
                  <a:srgbClr val="C00000"/>
                </a:solidFill>
              </a:rPr>
              <a:t> Христа.</a:t>
            </a:r>
          </a:p>
        </p:txBody>
      </p:sp>
    </p:spTree>
    <p:extLst>
      <p:ext uri="{BB962C8B-B14F-4D97-AF65-F5344CB8AC3E}">
        <p14:creationId xmlns:p14="http://schemas.microsoft.com/office/powerpoint/2010/main" val="125651419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</TotalTime>
  <Words>711</Words>
  <Application>Microsoft Office PowerPoint</Application>
  <PresentationFormat>Широкоэкранный</PresentationFormat>
  <Paragraphs>23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Corbel</vt:lpstr>
      <vt:lpstr>Times New Roman</vt:lpstr>
      <vt:lpstr>Базис</vt:lpstr>
      <vt:lpstr>Презентация PowerPoint</vt:lpstr>
      <vt:lpstr>Великдень або Пасха — це свято воскресіння Ісуса Хреста. Великдень в Україні — це час, коли збираються разом за одним столом усі покоління, зберігаючи звичаї своїх предків. </vt:lpstr>
      <vt:lpstr>Презентация PowerPoint</vt:lpstr>
      <vt:lpstr>Чистий четвер. У цей день господині, прибирають свої оселі, перуть речі та викидають увесь непотріб,  щоб до свята було в домі чисто. Також у цей день дбають і про чистоту душі та тіла. Бажано ще до сходу сонця помитися у відварі із освячених вербових гілочок та сходити в цей день до храму на сповідь.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greg1234 Оганисян</dc:creator>
  <cp:lastModifiedBy>greg1234 Оганисян</cp:lastModifiedBy>
  <cp:revision>1</cp:revision>
  <dcterms:created xsi:type="dcterms:W3CDTF">2026-04-10T14:32:01Z</dcterms:created>
  <dcterms:modified xsi:type="dcterms:W3CDTF">2026-04-10T19:08:12Z</dcterms:modified>
</cp:coreProperties>
</file>